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2" r:id="rId9"/>
    <p:sldId id="271" r:id="rId10"/>
    <p:sldId id="272" r:id="rId11"/>
    <p:sldId id="273" r:id="rId12"/>
    <p:sldId id="274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4"/>
  <c:chart>
    <c:title>
      <c:layout/>
      <c:txPr>
        <a:bodyPr/>
        <a:lstStyle/>
        <a:p>
          <a:pPr>
            <a:defRPr sz="2000"/>
          </a:pPr>
          <a:endParaRPr lang="th-TH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จำนวนครั้งการจ่ายยาทีมี DI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ก่อนมีโปรแกรม</c:v>
                </c:pt>
                <c:pt idx="1">
                  <c:v>หลัง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hape val="box"/>
        <c:axId val="115092864"/>
        <c:axId val="115127424"/>
        <c:axId val="0"/>
      </c:bar3DChart>
      <c:catAx>
        <c:axId val="115092864"/>
        <c:scaling>
          <c:orientation val="minMax"/>
        </c:scaling>
        <c:axPos val="b"/>
        <c:majorTickMark val="none"/>
        <c:tickLblPos val="nextTo"/>
        <c:crossAx val="115127424"/>
        <c:crosses val="autoZero"/>
        <c:auto val="1"/>
        <c:lblAlgn val="ctr"/>
        <c:lblOffset val="100"/>
      </c:catAx>
      <c:valAx>
        <c:axId val="115127424"/>
        <c:scaling>
          <c:orientation val="minMax"/>
        </c:scaling>
        <c:axPos val="l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title>
          <c:layout/>
        </c:title>
        <c:numFmt formatCode="General" sourceLinked="1"/>
        <c:majorTickMark val="none"/>
        <c:tickLblPos val="nextTo"/>
        <c:crossAx val="1150928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1"/>
            </a:pPr>
            <a:endParaRPr lang="th-TH"/>
          </a:p>
        </c:txPr>
      </c:dTable>
    </c:plotArea>
    <c:plotVisOnly val="1"/>
  </c:chart>
  <c:spPr>
    <a:ln>
      <a:solidFill>
        <a:schemeClr val="accent2">
          <a:lumMod val="75000"/>
        </a:schemeClr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599B-D604-4C83-A184-358ED4662946}" type="datetimeFigureOut">
              <a:rPr lang="th-TH" smtClean="0"/>
              <a:pPr/>
              <a:t>06/07/59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C3D9-5FB1-46FE-B01B-7C0618D9B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awwongyat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4786" r="46063" b="22409"/>
          <a:stretch>
            <a:fillRect/>
          </a:stretch>
        </p:blipFill>
        <p:spPr bwMode="auto">
          <a:xfrm>
            <a:off x="1259632" y="2348880"/>
            <a:ext cx="6336704" cy="38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Treat</a:t>
            </a:r>
            <a:r>
              <a:rPr lang="th-TH" sz="5400" b="1" dirty="0" smtClean="0"/>
              <a:t> ด้วย</a:t>
            </a:r>
            <a:r>
              <a:rPr lang="en-US" sz="5400" b="1" dirty="0" smtClean="0"/>
              <a:t>ARV</a:t>
            </a:r>
            <a:r>
              <a:rPr lang="th-TH" sz="5400" b="1" dirty="0" smtClean="0"/>
              <a:t> ให้ปลอดภัยได้อย่างไร</a:t>
            </a:r>
            <a:endParaRPr lang="th-TH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27584" y="836712"/>
            <a:ext cx="7488832" cy="5112568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Sticker </a:t>
            </a:r>
            <a:r>
              <a:rPr lang="th-TH" b="1" dirty="0" smtClean="0"/>
              <a:t>ส่ง</a:t>
            </a:r>
            <a:r>
              <a:rPr lang="en-US" b="1" dirty="0" smtClean="0"/>
              <a:t>Consult </a:t>
            </a:r>
            <a:r>
              <a:rPr lang="th-TH" b="1" dirty="0" smtClean="0"/>
              <a:t>แพทย์</a:t>
            </a:r>
            <a:endParaRPr lang="th-TH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912" t="13360" r="826" b="18227"/>
          <a:stretch>
            <a:fillRect/>
          </a:stretch>
        </p:blipFill>
        <p:spPr bwMode="auto">
          <a:xfrm>
            <a:off x="1835696" y="1700807"/>
            <a:ext cx="5472608" cy="439706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7" name="สี่เหลี่ยมผืนผ้า 6"/>
          <p:cNvSpPr/>
          <p:nvPr/>
        </p:nvSpPr>
        <p:spPr>
          <a:xfrm>
            <a:off x="1835696" y="2420888"/>
            <a:ext cx="30963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th-TH" b="1" dirty="0" smtClean="0"/>
              <a:t>ซองยาเฉพาะยา</a:t>
            </a:r>
            <a:r>
              <a:rPr lang="en-US" b="1" dirty="0" err="1" smtClean="0"/>
              <a:t>Efavirenz</a:t>
            </a:r>
            <a:r>
              <a:rPr lang="en-US" b="1" dirty="0" smtClean="0"/>
              <a:t> ,</a:t>
            </a:r>
            <a:r>
              <a:rPr lang="th-TH" b="1" dirty="0" smtClean="0"/>
              <a:t> กลุ่ม</a:t>
            </a:r>
            <a:r>
              <a:rPr lang="en-US" b="1" dirty="0" smtClean="0"/>
              <a:t>PI</a:t>
            </a:r>
            <a:endParaRPr lang="th-TH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9059" y="2168389"/>
            <a:ext cx="4321423" cy="367240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815" t="3861" b="679"/>
          <a:stretch>
            <a:fillRect/>
          </a:stretch>
        </p:blipFill>
        <p:spPr bwMode="auto">
          <a:xfrm rot="5400000">
            <a:off x="4535995" y="2312877"/>
            <a:ext cx="4392488" cy="345638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/>
              <a:t>การเปลี่ยนแปลงที่เกิดขึ้น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/>
              <a:t>ไม่มีการจ่ายยาที่มีปฏิกิริยาระหว่างยาที่รุนแรง (</a:t>
            </a:r>
            <a:r>
              <a:rPr lang="en-US" b="1" dirty="0" smtClean="0"/>
              <a:t>Fatal drug interaction</a:t>
            </a:r>
            <a:r>
              <a:rPr lang="th-TH" b="1" dirty="0" smtClean="0"/>
              <a:t>) กับยาต้าน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 ทั้งในระบบผู้ป่วยในและผู้ป่วยนอก ในทุกๆ </a:t>
            </a:r>
            <a:r>
              <a:rPr lang="en-US" b="1" dirty="0" smtClean="0"/>
              <a:t>VISIT</a:t>
            </a:r>
            <a:endParaRPr lang="th-TH" b="1" dirty="0"/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3707904" y="2780928"/>
          <a:ext cx="4572000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/>
              <a:t>บทเรียนที่ได้รับ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/>
              <a:t>การแจกซองยาแนะนำคนไข้เรื่องยาที่มี</a:t>
            </a:r>
            <a:r>
              <a:rPr lang="en-US" b="1" dirty="0" smtClean="0"/>
              <a:t>drug interaction </a:t>
            </a:r>
            <a:r>
              <a:rPr lang="th-TH" b="1" dirty="0" smtClean="0"/>
              <a:t>ต้องอธิบายให้คนไข้เข้าใจและเห็นความสำคัญ และเก็บไว้แสดงกรณีไปซื้อยาทานเอง หรือไปรักษาโรงพยาบาลอื่น</a:t>
            </a:r>
          </a:p>
          <a:p>
            <a:r>
              <a:rPr lang="th-TH" b="1" dirty="0" smtClean="0"/>
              <a:t>กรณีมียารายการใหม่ในโรงพยาบาล ต้องตรวจสอบทุกตัวว่ามี</a:t>
            </a:r>
            <a:r>
              <a:rPr lang="en-US" b="1" dirty="0" smtClean="0"/>
              <a:t> drug interaction </a:t>
            </a:r>
            <a:r>
              <a:rPr lang="th-TH" b="1" dirty="0" smtClean="0"/>
              <a:t>กับยาต้าน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ที่มีใช้อยู่ในปัจจุบันหรือไม่ หรือกรณีมียาต้าน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ตัวใหม่ก็ต้องตรวจสอบกับยาที่มีอยู่ เพื่อนำไปให้งานคอมพิวเตอร์ </a:t>
            </a:r>
            <a:r>
              <a:rPr lang="en-US" b="1" dirty="0" smtClean="0"/>
              <a:t>set </a:t>
            </a:r>
            <a:r>
              <a:rPr lang="th-TH" b="1" dirty="0" smtClean="0"/>
              <a:t>เข้าไปในโปรแกรม หากไม่มีการปรับ</a:t>
            </a:r>
            <a:r>
              <a:rPr lang="en-US" b="1" dirty="0" smtClean="0"/>
              <a:t>set </a:t>
            </a:r>
            <a:r>
              <a:rPr lang="th-TH" b="1" dirty="0" smtClean="0"/>
              <a:t>ใหม่จะมีปัญหาคือโปรแกรมจะไม่แจ้งเตือน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4800" b="1" dirty="0" smtClean="0"/>
              <a:t>การติดต่อทีมงาน</a:t>
            </a:r>
            <a:endParaRPr lang="th-TH" sz="48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err="1"/>
              <a:t>ภญ.</a:t>
            </a:r>
            <a:r>
              <a:rPr lang="th-TH" b="1" dirty="0"/>
              <a:t>นิตยา ดาววงศ์ญาติ งานเภสัชกรรมคลินิก กลุ่มงานเภสัชกรรม โรงพยาบาลสรรพสิทธิประสงค์ </a:t>
            </a:r>
            <a:r>
              <a:rPr lang="th-TH" b="1" dirty="0" smtClean="0"/>
              <a:t>อ.เมือง จ.อุบลราชธานี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 </a:t>
            </a:r>
            <a:r>
              <a:rPr lang="en-US" b="1" u="sng" dirty="0">
                <a:hlinkClick r:id="rId2"/>
              </a:rPr>
              <a:t>dawwongyat@hotmail.com</a:t>
            </a:r>
            <a:endParaRPr lang="en-US" b="1" dirty="0"/>
          </a:p>
          <a:p>
            <a:r>
              <a:rPr lang="th-TH" b="1" dirty="0" err="1"/>
              <a:t>ภก.</a:t>
            </a:r>
            <a:r>
              <a:rPr lang="th-TH" b="1" dirty="0"/>
              <a:t>ธิติ  ทุมเสน งานเทคโนโลยีสารสนเทศ กลุ่มงานเภสัชกรรม โรงพยาบาลสรรพสิทธิ</a:t>
            </a:r>
            <a:r>
              <a:rPr lang="th-TH" b="1" dirty="0" smtClean="0"/>
              <a:t>ประสงค์ อ.เมือง จ.อุบลราชธานี</a:t>
            </a:r>
            <a:endParaRPr lang="en-US" b="1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5400" b="1" dirty="0" smtClean="0"/>
              <a:t>คำสำคัญ</a:t>
            </a:r>
            <a:endParaRPr lang="th-TH" sz="54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/>
              <a:t>การเกิดปฏิกิริยาระหว่างยา</a:t>
            </a:r>
            <a:r>
              <a:rPr lang="en-US" b="1" dirty="0" smtClean="0"/>
              <a:t>(Drug interaction)</a:t>
            </a:r>
          </a:p>
          <a:p>
            <a:r>
              <a:rPr lang="th-TH" b="1" dirty="0" smtClean="0"/>
              <a:t>ปฏิกิริยาระหว่างยาที่รุนแรง (</a:t>
            </a:r>
            <a:r>
              <a:rPr lang="en-US" b="1" dirty="0" smtClean="0"/>
              <a:t>Fatal drug interaction</a:t>
            </a:r>
            <a:r>
              <a:rPr lang="th-TH" b="1" dirty="0" smtClean="0"/>
              <a:t>)</a:t>
            </a:r>
            <a:endParaRPr lang="en-US" b="1" dirty="0" smtClean="0"/>
          </a:p>
          <a:p>
            <a:r>
              <a:rPr lang="th-TH" b="1" dirty="0" smtClean="0"/>
              <a:t>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 (</a:t>
            </a:r>
            <a:r>
              <a:rPr lang="en-US" b="1" dirty="0" smtClean="0"/>
              <a:t>Antiretroviral</a:t>
            </a:r>
            <a:r>
              <a:rPr lang="th-TH" b="1" dirty="0" smtClean="0"/>
              <a:t>)</a:t>
            </a:r>
          </a:p>
          <a:p>
            <a:r>
              <a:rPr lang="th-TH" b="1" dirty="0" smtClean="0"/>
              <a:t>ระบบ</a:t>
            </a:r>
            <a:r>
              <a:rPr lang="en-US" b="1" dirty="0" smtClean="0"/>
              <a:t>IT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/>
              <a:t>สรุปเรื่องเล่าโดยย่อ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th-TH" b="1" dirty="0"/>
              <a:t>การนำโปรแกรมคอมพิวเตอร์มาใช้ใน</a:t>
            </a:r>
            <a:r>
              <a:rPr lang="th-TH" b="1" dirty="0" smtClean="0"/>
              <a:t>การป้องกันไม่ให้มีการสั่งจ่ายยาที่มีปฏิกิริยาระหว่างยาที่รุนแรง (</a:t>
            </a:r>
            <a:r>
              <a:rPr lang="en-US" b="1" dirty="0" smtClean="0"/>
              <a:t>Fatal drug interaction</a:t>
            </a:r>
            <a:r>
              <a:rPr lang="th-TH" b="1" dirty="0" smtClean="0"/>
              <a:t>)กับยาต้าน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  จะทำให้ผู้ที่ใช้ยาได้รับความปลอดภัยจากการใช้ยา</a:t>
            </a:r>
          </a:p>
          <a:p>
            <a:pPr lvl="0"/>
            <a:r>
              <a:rPr lang="th-TH" b="1" dirty="0" smtClean="0"/>
              <a:t>การแนะนำและให้ความรู้ผู้ป่วยที่ทานยาต้าน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ไม่ว่าจะเป็นการทานเพื่อป้องกันการติดเชื้อระยะสั้น </a:t>
            </a:r>
            <a:r>
              <a:rPr lang="en-US" b="1" dirty="0" smtClean="0"/>
              <a:t>1 </a:t>
            </a:r>
            <a:r>
              <a:rPr lang="th-TH" b="1" dirty="0" smtClean="0"/>
              <a:t>เดือน หรือรักษาโรคติดเชื้อ</a:t>
            </a:r>
            <a:r>
              <a:rPr lang="en-US" b="1" dirty="0" smtClean="0"/>
              <a:t>HIV</a:t>
            </a:r>
            <a:r>
              <a:rPr lang="th-TH" b="1" dirty="0" smtClean="0"/>
              <a:t>ที่ต้องทานยาตลอดชีวิต จะทำให้ผู้ป่วยไม่ไปซื้อยานอกโรงพยาบาลที่จะทำให้มีปฏิกิริยาระหว่างยาที่รุนแรงมาใช้เอง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sz="4000" b="1" dirty="0" smtClean="0"/>
              <a:t>ชื่อและที่อยู่ขององค์กร</a:t>
            </a:r>
          </a:p>
          <a:p>
            <a:pPr>
              <a:buNone/>
            </a:pPr>
            <a:r>
              <a:rPr lang="th-TH" dirty="0"/>
              <a:t> </a:t>
            </a:r>
            <a:r>
              <a:rPr lang="th-TH" dirty="0" smtClean="0"/>
              <a:t>   </a:t>
            </a:r>
            <a:r>
              <a:rPr lang="th-TH" b="1" dirty="0" smtClean="0"/>
              <a:t>กลุ่มงานเภสัชกรรม โรงพยาบาลสรรพสิทธิประสงค์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 อ.เมือง จ.อุบลราชธานี </a:t>
            </a:r>
            <a:r>
              <a:rPr lang="en-US" b="1" dirty="0" smtClean="0"/>
              <a:t>34000</a:t>
            </a:r>
          </a:p>
          <a:p>
            <a:r>
              <a:rPr lang="th-TH" sz="3600" b="1" dirty="0" smtClean="0"/>
              <a:t>สมาชิกทีม</a:t>
            </a:r>
          </a:p>
          <a:p>
            <a:pPr>
              <a:buNone/>
            </a:pPr>
            <a:r>
              <a:rPr lang="th-TH" b="1" dirty="0" smtClean="0"/>
              <a:t>    </a:t>
            </a:r>
            <a:r>
              <a:rPr lang="th-TH" b="1" dirty="0" err="1" smtClean="0"/>
              <a:t>ภญ.</a:t>
            </a:r>
            <a:r>
              <a:rPr lang="th-TH" b="1" dirty="0" smtClean="0"/>
              <a:t>นิตยา ดาววงศ์ญาติ</a:t>
            </a:r>
          </a:p>
          <a:p>
            <a:pPr>
              <a:buNone/>
            </a:pPr>
            <a:r>
              <a:rPr lang="th-TH" b="1" dirty="0"/>
              <a:t> </a:t>
            </a:r>
            <a:r>
              <a:rPr lang="th-TH" b="1" dirty="0" smtClean="0"/>
              <a:t>   </a:t>
            </a:r>
            <a:r>
              <a:rPr lang="th-TH" b="1" dirty="0" err="1" smtClean="0"/>
              <a:t>ภก.</a:t>
            </a:r>
            <a:r>
              <a:rPr lang="th-TH" b="1" dirty="0" smtClean="0"/>
              <a:t> </a:t>
            </a:r>
            <a:r>
              <a:rPr lang="th-TH" b="1" dirty="0" smtClean="0"/>
              <a:t>ธิติ </a:t>
            </a:r>
            <a:r>
              <a:rPr lang="th-TH" b="1" dirty="0" smtClean="0"/>
              <a:t>ทุมเสน</a:t>
            </a:r>
            <a:endParaRPr lang="th-TH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/>
              <a:t>เป้าหมาย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/>
              <a:t>เพื่อป้องกันไม่ให้ผู้ที่ใช้ยาต้าน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ได้รับยาที่มีปฏิกิริยาระหว่างยาที่รุนแรง (</a:t>
            </a:r>
            <a:r>
              <a:rPr lang="en-US" b="1" dirty="0" smtClean="0"/>
              <a:t>Fatal drug interaction</a:t>
            </a:r>
            <a:r>
              <a:rPr lang="th-TH" b="1" dirty="0" smtClean="0"/>
              <a:t>)ไม่ว่าจะมีการสั่งยาใน</a:t>
            </a:r>
            <a:r>
              <a:rPr lang="en-US" b="1" dirty="0" smtClean="0"/>
              <a:t>Visit </a:t>
            </a:r>
            <a:r>
              <a:rPr lang="th-TH" b="1" dirty="0" smtClean="0"/>
              <a:t>เดียวกันหรือต่าง</a:t>
            </a:r>
            <a:r>
              <a:rPr lang="en-US" b="1" dirty="0" smtClean="0"/>
              <a:t>Visit </a:t>
            </a:r>
            <a:r>
              <a:rPr lang="th-TH" b="1" dirty="0" smtClean="0"/>
              <a:t>หรือตรวจคนละแผนก </a:t>
            </a:r>
            <a:endParaRPr lang="th-TH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/>
              <a:t>ที่มาของปัญหา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th-TH" dirty="0" smtClean="0"/>
              <a:t> </a:t>
            </a:r>
            <a:r>
              <a:rPr lang="th-TH" b="1" dirty="0" smtClean="0"/>
              <a:t>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หลายชนิด โดยเฉพาะกลุ่ม </a:t>
            </a:r>
            <a:r>
              <a:rPr lang="en-US" b="1" dirty="0" smtClean="0"/>
              <a:t>NNRTIs </a:t>
            </a:r>
            <a:r>
              <a:rPr lang="th-TH" b="1" dirty="0" smtClean="0"/>
              <a:t>และ </a:t>
            </a:r>
            <a:r>
              <a:rPr lang="en-US" b="1" dirty="0" smtClean="0"/>
              <a:t>PIs </a:t>
            </a:r>
            <a:r>
              <a:rPr lang="th-TH" b="1" dirty="0" smtClean="0"/>
              <a:t>จะถูกเมตา</a:t>
            </a:r>
            <a:r>
              <a:rPr lang="th-TH" b="1" dirty="0" err="1" smtClean="0"/>
              <a:t>บอไลท์</a:t>
            </a:r>
            <a:r>
              <a:rPr lang="th-TH" b="1" dirty="0" smtClean="0"/>
              <a:t>ที่ตับผ่าน </a:t>
            </a:r>
            <a:r>
              <a:rPr lang="en-US" b="1" dirty="0" smtClean="0"/>
              <a:t>CYP450 </a:t>
            </a:r>
            <a:r>
              <a:rPr lang="th-TH" b="1" dirty="0" smtClean="0"/>
              <a:t>โดยเฉพาะ </a:t>
            </a:r>
            <a:r>
              <a:rPr lang="en-US" b="1" dirty="0" smtClean="0"/>
              <a:t>CYP3A4 </a:t>
            </a:r>
            <a:r>
              <a:rPr lang="en-US" b="1" dirty="0" err="1" smtClean="0"/>
              <a:t>isoenzyme</a:t>
            </a:r>
            <a:r>
              <a:rPr lang="en-US" b="1" dirty="0" smtClean="0"/>
              <a:t> </a:t>
            </a:r>
            <a:r>
              <a:rPr lang="th-TH" b="1" dirty="0" smtClean="0"/>
              <a:t>ดังนั้นจะมีปฏิกิริยากับยาหลายชนิด การให้ยาต้าน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จึงต้องพึงระวังเพราะยาบางชนิดอาจจะทำให้เกิดอาการรุนแรงมากจนถึงเสียชีวิตได้ และยาบางชนิดจะทำให้ระดับยาต้าน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ลดลง ทำให้เกิดการรักษาล้มเหลวได้ ทางกลุ่มงานเภสัชกรรมจึงได้พัฒนาระบบ </a:t>
            </a:r>
            <a:r>
              <a:rPr lang="en-US" b="1" dirty="0" smtClean="0"/>
              <a:t>IT</a:t>
            </a:r>
            <a:r>
              <a:rPr lang="th-TH" b="1" dirty="0" smtClean="0"/>
              <a:t> สำหรับบันทึกข้อมูลการใช้ยาในผู้ป่วยนอกให้สามารถแสดงเตือนทางหน้าจอคอมพิวเตอร์กรณีแพทย์สั่งจ่ายยาที่มีปฏิกิริยาระหว่างยาที่รุนแรง (</a:t>
            </a:r>
            <a:r>
              <a:rPr lang="en-US" b="1" dirty="0" smtClean="0"/>
              <a:t>Fatal drug interaction</a:t>
            </a:r>
            <a:r>
              <a:rPr lang="th-TH" b="1" dirty="0" smtClean="0"/>
              <a:t>)กับยาต้าน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 ทำให้ไม่มีการจ่ายยา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0" y="5820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 smtClean="0"/>
              <a:t>ที่มาของปัญหา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    </a:t>
            </a:r>
            <a:r>
              <a:rPr lang="th-TH" b="1" dirty="0" smtClean="0"/>
              <a:t>คู่ที่มีปฏิกิริยาระหว่างยาในระบบผู้ป่วยนอก </a:t>
            </a:r>
          </a:p>
          <a:p>
            <a:r>
              <a:rPr lang="th-TH" b="1" dirty="0" smtClean="0"/>
              <a:t> แต่ในช่วงมกราคม</a:t>
            </a:r>
            <a:r>
              <a:rPr lang="en-US" b="1" dirty="0" smtClean="0"/>
              <a:t> - </a:t>
            </a:r>
            <a:r>
              <a:rPr lang="th-TH" b="1" dirty="0" smtClean="0"/>
              <a:t>เมษายน </a:t>
            </a:r>
            <a:r>
              <a:rPr lang="en-US" b="1" dirty="0" smtClean="0"/>
              <a:t>2559 </a:t>
            </a:r>
            <a:r>
              <a:rPr lang="th-TH" b="1" dirty="0" smtClean="0"/>
              <a:t>พบมีการจ่ายยาคู่ที่มีปฏิกิริยาระหว่างยาที่รุนแรงกับยาต้าน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 จำนวน </a:t>
            </a:r>
            <a:r>
              <a:rPr lang="en-US" b="1" dirty="0" smtClean="0"/>
              <a:t>3 </a:t>
            </a:r>
            <a:r>
              <a:rPr lang="th-TH" b="1" dirty="0" smtClean="0"/>
              <a:t>ครั้ง ดังต่อไปนี้</a:t>
            </a:r>
          </a:p>
          <a:p>
            <a:pPr>
              <a:buNone/>
            </a:pPr>
            <a:r>
              <a:rPr lang="th-TH" b="1" dirty="0" smtClean="0"/>
              <a:t> </a:t>
            </a:r>
            <a:r>
              <a:rPr lang="en-US" b="1" dirty="0" smtClean="0"/>
              <a:t>1. </a:t>
            </a:r>
            <a:r>
              <a:rPr lang="en-US" b="1" dirty="0" err="1" smtClean="0"/>
              <a:t>Lopinavir</a:t>
            </a:r>
            <a:r>
              <a:rPr lang="en-US" b="1" dirty="0" smtClean="0"/>
              <a:t>/</a:t>
            </a:r>
            <a:r>
              <a:rPr lang="en-US" b="1" dirty="0" err="1" smtClean="0"/>
              <a:t>ritronavir</a:t>
            </a:r>
            <a:r>
              <a:rPr lang="en-US" b="1" dirty="0" smtClean="0"/>
              <a:t> </a:t>
            </a:r>
            <a:r>
              <a:rPr lang="th-TH" b="1" dirty="0" smtClean="0"/>
              <a:t>กับ</a:t>
            </a:r>
            <a:r>
              <a:rPr lang="en-US" b="1" dirty="0" smtClean="0"/>
              <a:t> </a:t>
            </a:r>
            <a:r>
              <a:rPr lang="en-US" b="1" dirty="0" err="1" smtClean="0"/>
              <a:t>Simvastatin</a:t>
            </a:r>
            <a:r>
              <a:rPr lang="en-US" b="1" dirty="0" smtClean="0"/>
              <a:t> </a:t>
            </a:r>
            <a:r>
              <a:rPr lang="th-TH" b="1" dirty="0" smtClean="0"/>
              <a:t>ผู้ป่วยได้ยาไป </a:t>
            </a:r>
            <a:r>
              <a:rPr lang="en-US" b="1" dirty="0" smtClean="0"/>
              <a:t>3 </a:t>
            </a:r>
            <a:r>
              <a:rPr lang="th-TH" b="1" dirty="0" smtClean="0"/>
              <a:t>วัน ช่วงนอนโรงพยาบาล เนื่องจากแพทย์แผนกศัลยกรรมไม่ทราบว่าผู้ป่วยทานยาต้าน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 แต่ไม่พบอาการผิดปกติอะไร</a:t>
            </a:r>
          </a:p>
          <a:p>
            <a:pPr>
              <a:buNone/>
            </a:pPr>
            <a:r>
              <a:rPr lang="en-US" b="1" dirty="0" smtClean="0"/>
              <a:t>2.</a:t>
            </a:r>
            <a:r>
              <a:rPr lang="th-TH" b="1" dirty="0" smtClean="0"/>
              <a:t> </a:t>
            </a:r>
            <a:r>
              <a:rPr lang="en-US" b="1" dirty="0" err="1" smtClean="0"/>
              <a:t>Lopinavir</a:t>
            </a:r>
            <a:r>
              <a:rPr lang="en-US" b="1" dirty="0" smtClean="0"/>
              <a:t>/</a:t>
            </a:r>
            <a:r>
              <a:rPr lang="en-US" b="1" dirty="0" err="1" smtClean="0"/>
              <a:t>ritronavir</a:t>
            </a:r>
            <a:r>
              <a:rPr lang="en-US" b="1" dirty="0" smtClean="0"/>
              <a:t> </a:t>
            </a:r>
            <a:r>
              <a:rPr lang="th-TH" b="1" dirty="0" smtClean="0"/>
              <a:t>กับ </a:t>
            </a:r>
            <a:r>
              <a:rPr lang="en-US" b="1" dirty="0" err="1" smtClean="0"/>
              <a:t>Rifampicin</a:t>
            </a:r>
            <a:r>
              <a:rPr lang="en-US" b="1" dirty="0" smtClean="0"/>
              <a:t> </a:t>
            </a:r>
            <a:r>
              <a:rPr lang="en-US" b="1" dirty="0"/>
              <a:t> </a:t>
            </a:r>
            <a:r>
              <a:rPr lang="th-TH" b="1" dirty="0" smtClean="0"/>
              <a:t>จำนวน </a:t>
            </a:r>
            <a:r>
              <a:rPr lang="en-US" b="1" dirty="0" smtClean="0"/>
              <a:t> 2 </a:t>
            </a:r>
            <a:r>
              <a:rPr lang="th-TH" b="1" dirty="0" smtClean="0"/>
              <a:t>ราย </a:t>
            </a:r>
            <a:r>
              <a:rPr lang="th-TH" b="1" dirty="0"/>
              <a:t> </a:t>
            </a:r>
            <a:r>
              <a:rPr lang="th-TH" b="1" dirty="0" smtClean="0"/>
              <a:t>ได้ยาช่วงนอนโรงพยาบาล เมื่อมา</a:t>
            </a:r>
            <a:r>
              <a:rPr lang="en-US" b="1" dirty="0" smtClean="0"/>
              <a:t>follow up </a:t>
            </a:r>
            <a:r>
              <a:rPr lang="th-TH" b="1" dirty="0" smtClean="0"/>
              <a:t>ที่แผนกผู้ป่วยนอก แพทย์จึงปรับสูตรยาวัณโรคใหม่</a:t>
            </a:r>
          </a:p>
          <a:p>
            <a:pPr>
              <a:buNone/>
            </a:pPr>
            <a:r>
              <a:rPr lang="th-TH" b="1" dirty="0" smtClean="0"/>
              <a:t>              ดังนั้นจึงจำเป็นที่ต้องหาระบบป้องกันไม่ให้เกิดขึ้นอีกไม่ว่าผู้ป่วยจะมารักษาที่แผนกใดๆ</a:t>
            </a:r>
          </a:p>
          <a:p>
            <a:pPr>
              <a:buNone/>
            </a:pP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0" y="5820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/>
              <a:t>กิจกรรมการแก้ปัญหา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1. </a:t>
            </a:r>
            <a:r>
              <a:rPr lang="th-TH" b="1" dirty="0"/>
              <a:t>ทีมเภสัชกรที่รับผิดชอบงานคลินิกจ่ายยาโรคติดเชื้อ นำปัญหาและเสนอความต้องการให้ทีมพัฒนาโปรแกรมคอมพิวเตอร์ทราบ</a:t>
            </a:r>
            <a:endParaRPr lang="en-US" b="1" dirty="0"/>
          </a:p>
          <a:p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th-TH" b="1" dirty="0"/>
              <a:t>ทีมพัฒนาโปรแกรมคอมพิวเตอร์ เขียนและออกแบบโปรแกรมให้สอดคล้องกับความต้องการของทีมเภสัชกรที่รับผิดชอบงานคลินิกจ่ายยาโรคติดเชื้อ โดยโปรแกรมมีความสามารถ</a:t>
            </a:r>
            <a:r>
              <a:rPr lang="th-TH" b="1" dirty="0" smtClean="0"/>
              <a:t>ในการดักจับคู่ยาที่มีปฏิกิริยาที่รุนแรง (</a:t>
            </a:r>
            <a:r>
              <a:rPr lang="en-US" b="1" dirty="0" smtClean="0"/>
              <a:t>Fatal drug interaction</a:t>
            </a:r>
            <a:r>
              <a:rPr lang="th-TH" b="1" dirty="0" smtClean="0"/>
              <a:t>) และสามารถสั่ง </a:t>
            </a:r>
            <a:r>
              <a:rPr lang="en-US" b="1" dirty="0" smtClean="0"/>
              <a:t>print</a:t>
            </a:r>
            <a:r>
              <a:rPr lang="th-TH" b="1" dirty="0" smtClean="0"/>
              <a:t>เอกสาร รายละเอียด </a:t>
            </a:r>
            <a:r>
              <a:rPr lang="en-US" b="1" dirty="0" smtClean="0"/>
              <a:t>Effect </a:t>
            </a:r>
            <a:r>
              <a:rPr lang="th-TH" b="1" dirty="0" smtClean="0"/>
              <a:t>ที่จะเกิดขึ้นและแนวทางการแก้ไข เพื่อใช้</a:t>
            </a:r>
            <a:r>
              <a:rPr lang="en-US" b="1" dirty="0" smtClean="0"/>
              <a:t>Consult</a:t>
            </a:r>
            <a:r>
              <a:rPr lang="th-TH" b="1" dirty="0" smtClean="0"/>
              <a:t>แพทย์</a:t>
            </a:r>
          </a:p>
          <a:p>
            <a:r>
              <a:rPr lang="en-US" b="1" dirty="0" smtClean="0"/>
              <a:t>3. </a:t>
            </a:r>
            <a:r>
              <a:rPr lang="th-TH" b="1" dirty="0" smtClean="0"/>
              <a:t>ทำซองยาเฉพาะสำหรับใส่ยาต้าน</a:t>
            </a:r>
            <a:r>
              <a:rPr lang="th-TH" b="1" dirty="0" err="1" smtClean="0"/>
              <a:t>ไวรัส</a:t>
            </a:r>
            <a:r>
              <a:rPr lang="th-TH" b="1" dirty="0" smtClean="0"/>
              <a:t> ที่มีชื่อยาที่ผู้ป่วยห้ามซื้อมาทานเอง และแนะนำให้ความรู้ผู้ป่วย</a:t>
            </a:r>
            <a:endParaRPr lang="en-US" b="1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31182" y="692695"/>
            <a:ext cx="8173265" cy="5433557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568</Words>
  <Application>Microsoft Office PowerPoint</Application>
  <PresentationFormat>นำเสนอทางหน้าจอ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Treat ด้วยARV ให้ปลอดภัยได้อย่างไร</vt:lpstr>
      <vt:lpstr>คำสำคัญ</vt:lpstr>
      <vt:lpstr>สรุปเรื่องเล่าโดยย่อ</vt:lpstr>
      <vt:lpstr>ภาพนิ่ง 4</vt:lpstr>
      <vt:lpstr>เป้าหมาย</vt:lpstr>
      <vt:lpstr>ที่มาของปัญหา</vt:lpstr>
      <vt:lpstr>ที่มาของปัญหา</vt:lpstr>
      <vt:lpstr>กิจกรรมการแก้ปัญหา</vt:lpstr>
      <vt:lpstr>ภาพนิ่ง 9</vt:lpstr>
      <vt:lpstr>ภาพนิ่ง 10</vt:lpstr>
      <vt:lpstr>Sticker ส่งConsult แพทย์</vt:lpstr>
      <vt:lpstr>ซองยาเฉพาะยาEfavirenz , กลุ่มPI</vt:lpstr>
      <vt:lpstr>การเปลี่ยนแปลงที่เกิดขึ้น</vt:lpstr>
      <vt:lpstr>บทเรียนที่ได้รับ</vt:lpstr>
      <vt:lpstr>การติดต่อทีมงาน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 ARV ให้ปลอดภัยได้อย่างไร</dc:title>
  <dc:creator>Acer</dc:creator>
  <cp:lastModifiedBy>Acer</cp:lastModifiedBy>
  <cp:revision>21</cp:revision>
  <dcterms:created xsi:type="dcterms:W3CDTF">2016-07-06T03:26:22Z</dcterms:created>
  <dcterms:modified xsi:type="dcterms:W3CDTF">2016-07-06T08:37:51Z</dcterms:modified>
</cp:coreProperties>
</file>